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74153-2A27-4FA6-BC68-39EAED3FE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588823-09B6-4DF2-932E-8A7A47016B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D53B6-338A-4DDD-934B-71D6BFF1B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E5CEA-EB00-4233-9BF7-73588F362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753A6-E11A-4C32-A88C-36D2C2CFC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926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FDE49-61DF-4B6E-B405-A8E57063E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641F1-BE2F-4D7A-9AC7-4D38E9EFC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898B1-FE03-4788-B878-ADAA269CD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7C955-3285-4D73-9287-3264998D6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7492B-3327-4F87-8BEB-3A97D3C7A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73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ABADC7-E8C3-4EF3-88E6-0790F1B5F1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B13B3-171E-440D-9BCB-32AA21B152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BE53D-023A-41AB-95E3-4D405923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13183-02CE-49E1-8A85-AAA11207E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AD538-6324-4F30-9C19-6BFD089AE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238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A6E8B-6C9D-41AD-84A3-2F86C56DF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30628-E376-41B0-B348-4648A94A3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01EA7-5CA6-436E-9189-77E12E204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0B2BA9-6929-483D-BB71-0A3B7B791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B80C4-16FD-4C71-BC25-4073F281F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39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AFB19-47B1-42E0-A0BD-C5412DCCA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48878-0AD7-46FC-8B37-207697FF1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A3194-A0A2-4820-A349-6DC8A4664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C96EA-9E30-46FC-AFE5-A9860ADB0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309F2-7948-4B31-874D-391B18F09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93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A2782-A0B5-4331-9E46-1DA3FF443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7F0AE-0ECF-4A90-B7F3-0C0239A875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C45098-86AA-41F8-A76A-0B70D0178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FEFEA2-A62A-4AFE-94A2-AAA0E774F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944F8D-DAD9-4786-A3D5-7D80B398F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96555D-DFC1-4E27-AD79-B898A3920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46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49241-76A8-4377-8C31-F1F86645C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3097D8-7A23-47DB-9774-E1FCC34D75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C980D5-994F-4ADF-BE5D-0838720F7F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D65C3B-C09E-402C-B9B1-2619419D99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111440-A4CB-4896-A9CC-C5E4AC37D7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69C0CB-9AA6-4BD9-826B-D2D3BCBA5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70832D-3E72-4E07-9D65-EE84BE027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D8C520-05CD-4365-9D66-9119836B2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648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C9457-4775-493C-B4FF-699952BD3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FB1A3E-F23A-4227-993F-80E0970DB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1D2D0E-F295-4AE4-A1C6-723D6E143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A48131-BDE3-4493-993F-DCAF6A827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0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5D7B66-C2A6-4C12-825D-48BE9599A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3FD0F7-0852-4493-A528-A4F19D061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734E3A-2E51-4D42-9920-FD5FAD0C7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32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7549B-B572-4334-84DC-4016DC4E5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622D9-DC3F-437A-8F98-F1DB7098E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ED8653-8996-4E97-95AD-1B7520E69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38081-3BCC-412E-A96C-BCBDD6288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E6CC2C-70D0-4595-8996-06162BA04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4577D-31BD-484E-9262-DE39BA29F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4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675C5-579B-492E-8DCE-5686EDD5F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FE5FA-74CA-44CF-BA50-1A9B6CC461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D12B13-B439-4885-8E92-FA52776F3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79667-D77B-43D1-89A7-EB9920ADC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EC910-D866-417D-B57A-3192FB04D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D02B4B-FE4C-4C7D-AC87-BE91B803B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480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A49030-C731-4891-AEE8-11B0D7929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BD8A4-2AB2-4E8B-9779-F2ECD6896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ED3CE-7683-469F-AD72-916ED10B93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C7CA9F-EC24-467D-8C7A-87235CAE2D08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6FFE29-1857-4214-8FB0-A44384FC5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55DD30-CB21-43B0-84B7-86EFCD0456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4D59E-D08E-4B0E-B6BE-0A1BFF69A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762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DA44C-A9FD-4887-AAF2-89FA69EB52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Bighorn Sheep Movement and Disease Dynamics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AFDD2A-1D22-4BB7-8FB3-B41AC52586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Nathan Justice</a:t>
            </a:r>
          </a:p>
        </p:txBody>
      </p:sp>
    </p:spTree>
    <p:extLst>
      <p:ext uri="{BB962C8B-B14F-4D97-AF65-F5344CB8AC3E}">
        <p14:creationId xmlns:p14="http://schemas.microsoft.com/office/powerpoint/2010/main" val="833645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DEE0D-DF86-4867-9072-089216976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791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Background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838F2A-9718-4F12-9CEB-FA782BBC1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33" y="974689"/>
            <a:ext cx="5589758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F8AE74-8995-4F37-AC5B-664A8E9680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290" y="974689"/>
            <a:ext cx="4572000" cy="365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72DDF9-A76C-4883-87C8-5A29DA864442}"/>
              </a:ext>
            </a:extLst>
          </p:cNvPr>
          <p:cNvSpPr txBox="1"/>
          <p:nvPr/>
        </p:nvSpPr>
        <p:spPr>
          <a:xfrm>
            <a:off x="5316278" y="5406257"/>
            <a:ext cx="618406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Pneumonia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Management Strategies (Translocation)</a:t>
            </a:r>
          </a:p>
        </p:txBody>
      </p:sp>
    </p:spTree>
    <p:extLst>
      <p:ext uri="{BB962C8B-B14F-4D97-AF65-F5344CB8AC3E}">
        <p14:creationId xmlns:p14="http://schemas.microsoft.com/office/powerpoint/2010/main" val="28287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BA588-0178-419B-97CF-16F7617E5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Research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17AB8-9972-4F6A-9C13-84A611F2E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4400" dirty="0"/>
              <a:t>Predictive model of pneumonia outbreaks and infection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4400" dirty="0"/>
              <a:t>Identify differences in movement and inter-population contact rates</a:t>
            </a:r>
          </a:p>
        </p:txBody>
      </p:sp>
    </p:spTree>
    <p:extLst>
      <p:ext uri="{BB962C8B-B14F-4D97-AF65-F5344CB8AC3E}">
        <p14:creationId xmlns:p14="http://schemas.microsoft.com/office/powerpoint/2010/main" val="3524234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78F22-7A40-4A23-8B0C-1098E3236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31009-03A3-44C6-86FB-696D7B1D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836" y="1805782"/>
            <a:ext cx="6503633" cy="3974406"/>
          </a:xfrm>
        </p:spPr>
        <p:txBody>
          <a:bodyPr>
            <a:noAutofit/>
          </a:bodyPr>
          <a:lstStyle/>
          <a:p>
            <a:r>
              <a:rPr lang="en-US" sz="2400" dirty="0"/>
              <a:t>Disease Over Time</a:t>
            </a:r>
          </a:p>
          <a:p>
            <a:pPr lvl="1"/>
            <a:r>
              <a:rPr lang="en-US" dirty="0"/>
              <a:t>Population’s pneumonia status 1995 – 2015</a:t>
            </a:r>
          </a:p>
          <a:p>
            <a:r>
              <a:rPr lang="en-US" sz="2400" dirty="0"/>
              <a:t>Herd/Population Layer</a:t>
            </a:r>
          </a:p>
          <a:p>
            <a:pPr lvl="1"/>
            <a:r>
              <a:rPr lang="en-US" dirty="0"/>
              <a:t>Used for identifying contacts between herds</a:t>
            </a:r>
          </a:p>
          <a:p>
            <a:r>
              <a:rPr lang="en-US" sz="2400" dirty="0"/>
              <a:t>VHF Data</a:t>
            </a:r>
          </a:p>
          <a:p>
            <a:pPr lvl="1"/>
            <a:r>
              <a:rPr lang="en-US" dirty="0"/>
              <a:t>Lat-long locations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FD3AABE-85A1-4467-A056-C58B1E08077E}"/>
              </a:ext>
            </a:extLst>
          </p:cNvPr>
          <p:cNvSpPr txBox="1">
            <a:spLocks/>
          </p:cNvSpPr>
          <p:nvPr/>
        </p:nvSpPr>
        <p:spPr>
          <a:xfrm>
            <a:off x="6652334" y="1692338"/>
            <a:ext cx="5442012" cy="5039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Individual Sheep Demography</a:t>
            </a:r>
          </a:p>
          <a:p>
            <a:pPr lvl="1"/>
            <a:r>
              <a:rPr lang="en-US" dirty="0"/>
              <a:t>1997 – 2012</a:t>
            </a:r>
          </a:p>
          <a:p>
            <a:pPr lvl="1"/>
            <a:r>
              <a:rPr lang="en-US" dirty="0"/>
              <a:t>Sex and residency-status</a:t>
            </a:r>
            <a:endParaRPr lang="en-US" sz="2400" dirty="0"/>
          </a:p>
          <a:p>
            <a:r>
              <a:rPr lang="en-US" sz="2400" dirty="0"/>
              <a:t>Compiled Population Demography</a:t>
            </a:r>
          </a:p>
          <a:p>
            <a:pPr lvl="1"/>
            <a:r>
              <a:rPr lang="en-US" dirty="0"/>
              <a:t>Each population for a range of years</a:t>
            </a:r>
          </a:p>
          <a:p>
            <a:pPr lvl="2"/>
            <a:r>
              <a:rPr lang="en-US" sz="2400" dirty="0"/>
              <a:t>Ranges 1970 - 2015</a:t>
            </a:r>
          </a:p>
          <a:p>
            <a:pPr lvl="2"/>
            <a:r>
              <a:rPr lang="en-US" sz="2400" dirty="0"/>
              <a:t>Mostly 1995 – 2015</a:t>
            </a:r>
          </a:p>
          <a:p>
            <a:r>
              <a:rPr lang="en-US" sz="2400" dirty="0"/>
              <a:t>Translocation Events</a:t>
            </a:r>
          </a:p>
        </p:txBody>
      </p:sp>
    </p:spTree>
    <p:extLst>
      <p:ext uri="{BB962C8B-B14F-4D97-AF65-F5344CB8AC3E}">
        <p14:creationId xmlns:p14="http://schemas.microsoft.com/office/powerpoint/2010/main" val="881882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4DBA8-3CC3-4377-848A-9A02256B0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Issues with the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99655EF-1283-4CCC-B44D-174ECBAEB92E}"/>
              </a:ext>
            </a:extLst>
          </p:cNvPr>
          <p:cNvSpPr txBox="1">
            <a:spLocks/>
          </p:cNvSpPr>
          <p:nvPr/>
        </p:nvSpPr>
        <p:spPr>
          <a:xfrm>
            <a:off x="518603" y="1195940"/>
            <a:ext cx="5722399" cy="5039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Disease Over Time</a:t>
            </a:r>
          </a:p>
          <a:p>
            <a:pPr lvl="1"/>
            <a:r>
              <a:rPr lang="en-US" dirty="0"/>
              <a:t>16 years x 22 herds</a:t>
            </a:r>
          </a:p>
          <a:p>
            <a:pPr lvl="1"/>
            <a:r>
              <a:rPr lang="en-US" dirty="0"/>
              <a:t>(really 16 x 15)</a:t>
            </a:r>
          </a:p>
          <a:p>
            <a:r>
              <a:rPr lang="en-US" sz="2400" dirty="0"/>
              <a:t>Herd/Population Layer</a:t>
            </a:r>
          </a:p>
          <a:p>
            <a:pPr lvl="1"/>
            <a:r>
              <a:rPr lang="en-US" dirty="0"/>
              <a:t>Unknown methodology</a:t>
            </a:r>
          </a:p>
          <a:p>
            <a:r>
              <a:rPr lang="en-US" sz="2400" dirty="0"/>
              <a:t>VHF Data</a:t>
            </a:r>
          </a:p>
          <a:p>
            <a:pPr lvl="1"/>
            <a:r>
              <a:rPr lang="en-US" dirty="0"/>
              <a:t>Visual Confirmation</a:t>
            </a:r>
          </a:p>
          <a:p>
            <a:pPr lvl="1"/>
            <a:r>
              <a:rPr lang="en-US" dirty="0"/>
              <a:t>Within row group sizes not adding up</a:t>
            </a:r>
          </a:p>
          <a:p>
            <a:pPr lvl="1"/>
            <a:r>
              <a:rPr lang="en-US" dirty="0"/>
              <a:t>Shorter temporal resolution</a:t>
            </a:r>
          </a:p>
          <a:p>
            <a:pPr lvl="1"/>
            <a:r>
              <a:rPr lang="en-US" dirty="0"/>
              <a:t>Handling visual confirmation</a:t>
            </a:r>
          </a:p>
          <a:p>
            <a:pPr lvl="1"/>
            <a:r>
              <a:rPr lang="en-US" dirty="0"/>
              <a:t>Group disagreeing with compiled demographics</a:t>
            </a:r>
            <a:endParaRPr lang="en-US" sz="24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E1324B8-8800-4D1C-82F8-2B0448415FED}"/>
              </a:ext>
            </a:extLst>
          </p:cNvPr>
          <p:cNvSpPr txBox="1">
            <a:spLocks/>
          </p:cNvSpPr>
          <p:nvPr/>
        </p:nvSpPr>
        <p:spPr>
          <a:xfrm>
            <a:off x="3582879" y="3958375"/>
            <a:ext cx="6503633" cy="5039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E20519-E797-42F5-9A96-7B5789AD3F06}"/>
              </a:ext>
            </a:extLst>
          </p:cNvPr>
          <p:cNvSpPr txBox="1">
            <a:spLocks/>
          </p:cNvSpPr>
          <p:nvPr/>
        </p:nvSpPr>
        <p:spPr>
          <a:xfrm>
            <a:off x="6476999" y="1190352"/>
            <a:ext cx="5463467" cy="50392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Individual Sheep Demography</a:t>
            </a:r>
          </a:p>
          <a:p>
            <a:pPr lvl="1"/>
            <a:r>
              <a:rPr lang="en-US" dirty="0"/>
              <a:t>Ambiguous population names</a:t>
            </a:r>
          </a:p>
          <a:p>
            <a:r>
              <a:rPr lang="en-US" sz="2400" dirty="0"/>
              <a:t>Compiled Population Demography</a:t>
            </a:r>
          </a:p>
          <a:p>
            <a:pPr lvl="1"/>
            <a:r>
              <a:rPr lang="en-US" dirty="0"/>
              <a:t>Each population for a range of years</a:t>
            </a:r>
          </a:p>
          <a:p>
            <a:pPr lvl="2"/>
            <a:r>
              <a:rPr lang="en-US" sz="2400" dirty="0"/>
              <a:t>Ranges 1970 - 2015</a:t>
            </a:r>
          </a:p>
          <a:p>
            <a:pPr lvl="2"/>
            <a:r>
              <a:rPr lang="en-US" sz="2400" dirty="0"/>
              <a:t>Mostly 1995 – 2015</a:t>
            </a:r>
          </a:p>
          <a:p>
            <a:r>
              <a:rPr lang="en-US" sz="2400" dirty="0"/>
              <a:t>Translocation Events</a:t>
            </a:r>
          </a:p>
          <a:p>
            <a:pPr lvl="1"/>
            <a:r>
              <a:rPr lang="en-US" dirty="0"/>
              <a:t>Abstract information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5895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E45CF-26E4-4BA0-8604-29ACF32D7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29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Model Improvement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3EC52-1999-4CF6-8CC3-C1620115B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Relatively weak model at face value</a:t>
            </a:r>
          </a:p>
          <a:p>
            <a:r>
              <a:rPr lang="en-US" sz="2400" dirty="0"/>
              <a:t>VHF locations </a:t>
            </a:r>
            <a:r>
              <a:rPr lang="en-US" sz="2400" dirty="0">
                <a:sym typeface="Wingdings" panose="05000000000000000000" pitchFamily="2" charset="2"/>
              </a:rPr>
              <a:t> Spatial Contact network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Neglected in research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Potentially lots of information embedded within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Addresses second question looking at how movement patterns vary between resident and translocated sheep</a:t>
            </a:r>
          </a:p>
          <a:p>
            <a:r>
              <a:rPr lang="en-US" sz="2400" dirty="0"/>
              <a:t>Standard model vs. spatial contact network informed</a:t>
            </a:r>
          </a:p>
          <a:p>
            <a:pPr lvl="1"/>
            <a:r>
              <a:rPr lang="en-US" dirty="0"/>
              <a:t>Networks can be subdivided into resident, resident-translocated, and translocated sheep</a:t>
            </a:r>
          </a:p>
        </p:txBody>
      </p:sp>
    </p:spTree>
    <p:extLst>
      <p:ext uri="{BB962C8B-B14F-4D97-AF65-F5344CB8AC3E}">
        <p14:creationId xmlns:p14="http://schemas.microsoft.com/office/powerpoint/2010/main" val="823628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3DF63-9159-4006-B357-2E9709209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Conflicts and Rabbit Holes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7404C-AC57-4764-8778-571A82A07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400" dirty="0"/>
              <a:t>Temporal aspect of Pneumonia outbreaks with different classes</a:t>
            </a:r>
          </a:p>
          <a:p>
            <a:pPr lvl="1"/>
            <a:r>
              <a:rPr lang="en-US" dirty="0"/>
              <a:t>Focus on invasion/first outbreak?</a:t>
            </a:r>
          </a:p>
          <a:p>
            <a:r>
              <a:rPr lang="en-US" sz="2400" dirty="0"/>
              <a:t>Sparsity in VHF entries</a:t>
            </a:r>
          </a:p>
          <a:p>
            <a:pPr lvl="1"/>
            <a:r>
              <a:rPr lang="en-US" dirty="0"/>
              <a:t>Where are they in between recordings?</a:t>
            </a:r>
          </a:p>
          <a:p>
            <a:r>
              <a:rPr lang="en-US" sz="2400" dirty="0"/>
              <a:t>Extracting and integrating information from the networks</a:t>
            </a:r>
          </a:p>
          <a:p>
            <a:pPr lvl="1"/>
            <a:r>
              <a:rPr lang="en-US" dirty="0"/>
              <a:t>I.e. how many steps forwards and backwards to include?</a:t>
            </a:r>
          </a:p>
          <a:p>
            <a:pPr lvl="1"/>
            <a:r>
              <a:rPr lang="en-US" dirty="0"/>
              <a:t>I.e. should steps from infected populations be weighted more?</a:t>
            </a:r>
          </a:p>
          <a:p>
            <a:r>
              <a:rPr lang="en-US" sz="2400" dirty="0"/>
              <a:t>Biological assumptions behind pulling networks out of another</a:t>
            </a:r>
          </a:p>
          <a:p>
            <a:r>
              <a:rPr lang="en-US" sz="2400" dirty="0"/>
              <a:t>Time-series analysis</a:t>
            </a:r>
          </a:p>
          <a:p>
            <a:r>
              <a:rPr lang="en-US" sz="2400" dirty="0"/>
              <a:t>Home-ranges, Utilization Distributions, Core-ranges</a:t>
            </a:r>
          </a:p>
          <a:p>
            <a:pPr lvl="1"/>
            <a:r>
              <a:rPr lang="en-US" dirty="0"/>
              <a:t>In-progress along with friction cost surfaces</a:t>
            </a:r>
          </a:p>
          <a:p>
            <a:pPr lvl="1"/>
            <a:endParaRPr lang="en-US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96959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0FE51-BB54-42B9-99DB-CC95BD845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Currently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D4B21-CC32-4225-93E3-DB29F45A1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Networks – </a:t>
            </a:r>
            <a:r>
              <a:rPr lang="en-US"/>
              <a:t>shortened temporal range </a:t>
            </a:r>
            <a:endParaRPr lang="en-US" dirty="0"/>
          </a:p>
          <a:p>
            <a:endParaRPr lang="en-US" dirty="0"/>
          </a:p>
          <a:p>
            <a:r>
              <a:rPr lang="en-US" dirty="0"/>
              <a:t>Models</a:t>
            </a:r>
          </a:p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91163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310</Words>
  <Application>Microsoft Office PowerPoint</Application>
  <PresentationFormat>Widescreen</PresentationFormat>
  <Paragraphs>68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Bighorn Sheep Movement and Disease Dynamics</vt:lpstr>
      <vt:lpstr>Background</vt:lpstr>
      <vt:lpstr>Research Objectives</vt:lpstr>
      <vt:lpstr>Data</vt:lpstr>
      <vt:lpstr>Issues with the Data</vt:lpstr>
      <vt:lpstr>Model Improvement Strategy</vt:lpstr>
      <vt:lpstr>Conflicts and Rabbit Holes</vt:lpstr>
      <vt:lpstr>Currently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Bighorn Sheep Movement and Disease Dynamics</dc:title>
  <dc:creator>Nathan Justice</dc:creator>
  <cp:lastModifiedBy>Nathan Justice</cp:lastModifiedBy>
  <cp:revision>40</cp:revision>
  <dcterms:created xsi:type="dcterms:W3CDTF">2019-04-23T20:58:01Z</dcterms:created>
  <dcterms:modified xsi:type="dcterms:W3CDTF">2019-04-23T23:50:44Z</dcterms:modified>
</cp:coreProperties>
</file>

<file path=docProps/thumbnail.jpeg>
</file>